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sldIdLst>
    <p:sldId id="256" r:id="rId3"/>
    <p:sldId id="259"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AA7F"/>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3"/>
  </p:normalViewPr>
  <p:slideViewPr>
    <p:cSldViewPr snapToGrid="0" snapToObjects="1">
      <p:cViewPr>
        <p:scale>
          <a:sx n="64" d="100"/>
          <a:sy n="64" d="100"/>
        </p:scale>
        <p:origin x="2392" y="1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A1C854-AB07-4541-8431-1217BE64FA6A}" type="doc">
      <dgm:prSet loTypeId="urn:microsoft.com/office/officeart/2008/layout/LinedList" loCatId="list" qsTypeId="urn:microsoft.com/office/officeart/2005/8/quickstyle/simple1" qsCatId="simple" csTypeId="urn:microsoft.com/office/officeart/2005/8/colors/colorful5" csCatId="colorful" phldr="1"/>
      <dgm:spPr/>
      <dgm:t>
        <a:bodyPr/>
        <a:lstStyle/>
        <a:p>
          <a:endParaRPr lang="en-US"/>
        </a:p>
      </dgm:t>
    </dgm:pt>
    <dgm:pt modelId="{2FD1CD7E-DB54-43C1-9D9C-A0E0848445F8}">
      <dgm:prSet/>
      <dgm:spPr/>
      <dgm:t>
        <a:bodyPr/>
        <a:lstStyle/>
        <a:p>
          <a:r>
            <a:rPr lang="en-US" dirty="0"/>
            <a:t>List of neighborhoods (districts) in Jakarta, Indonesian capital city </a:t>
          </a:r>
          <a:r>
            <a:rPr lang="en-US" dirty="0">
              <a:solidFill>
                <a:srgbClr val="FFFF00"/>
              </a:solidFill>
            </a:rPr>
            <a:t>[Wikipedia]</a:t>
          </a:r>
        </a:p>
      </dgm:t>
    </dgm:pt>
    <dgm:pt modelId="{8CF8EC4E-C46C-4D1F-BEB7-777848412249}" type="parTrans" cxnId="{A4A7779E-8EF1-4989-9421-3686948DC4CB}">
      <dgm:prSet/>
      <dgm:spPr/>
      <dgm:t>
        <a:bodyPr/>
        <a:lstStyle/>
        <a:p>
          <a:endParaRPr lang="en-US"/>
        </a:p>
      </dgm:t>
    </dgm:pt>
    <dgm:pt modelId="{738BD551-4447-4866-9F34-371F9F68FDA9}" type="sibTrans" cxnId="{A4A7779E-8EF1-4989-9421-3686948DC4CB}">
      <dgm:prSet/>
      <dgm:spPr/>
      <dgm:t>
        <a:bodyPr/>
        <a:lstStyle/>
        <a:p>
          <a:endParaRPr lang="en-US"/>
        </a:p>
      </dgm:t>
    </dgm:pt>
    <dgm:pt modelId="{037F822F-D59F-4251-9336-DDE3FA0A3EF6}">
      <dgm:prSet/>
      <dgm:spPr/>
      <dgm:t>
        <a:bodyPr/>
        <a:lstStyle/>
        <a:p>
          <a:r>
            <a:rPr lang="en-US" dirty="0"/>
            <a:t>Latitude and longitude data that showing the coordinate of its neighborhood </a:t>
          </a:r>
          <a:r>
            <a:rPr lang="en-US" dirty="0">
              <a:solidFill>
                <a:srgbClr val="FFFF00"/>
              </a:solidFill>
            </a:rPr>
            <a:t>[Geocoder]</a:t>
          </a:r>
        </a:p>
      </dgm:t>
    </dgm:pt>
    <dgm:pt modelId="{23857857-FDB8-4B9C-96AA-A952E2099ED0}" type="parTrans" cxnId="{BE2E2821-2EB7-4A38-ADFD-82EDE2FA9B77}">
      <dgm:prSet/>
      <dgm:spPr/>
      <dgm:t>
        <a:bodyPr/>
        <a:lstStyle/>
        <a:p>
          <a:endParaRPr lang="en-US"/>
        </a:p>
      </dgm:t>
    </dgm:pt>
    <dgm:pt modelId="{78A49068-7CFC-4BF9-8643-0F672BE2EAC0}" type="sibTrans" cxnId="{BE2E2821-2EB7-4A38-ADFD-82EDE2FA9B77}">
      <dgm:prSet/>
      <dgm:spPr/>
      <dgm:t>
        <a:bodyPr/>
        <a:lstStyle/>
        <a:p>
          <a:endParaRPr lang="en-US"/>
        </a:p>
      </dgm:t>
    </dgm:pt>
    <dgm:pt modelId="{EEC80F9F-3D37-46D2-8455-6744B799B6F2}">
      <dgm:prSet/>
      <dgm:spPr/>
      <dgm:t>
        <a:bodyPr/>
        <a:lstStyle/>
        <a:p>
          <a:r>
            <a:rPr lang="en-US" dirty="0"/>
            <a:t>Venue data which informs the nearby venue around the neighborhoods </a:t>
          </a:r>
          <a:r>
            <a:rPr lang="en-US" dirty="0">
              <a:solidFill>
                <a:srgbClr val="FFFF00"/>
              </a:solidFill>
            </a:rPr>
            <a:t>[Foursquare API]</a:t>
          </a:r>
        </a:p>
      </dgm:t>
    </dgm:pt>
    <dgm:pt modelId="{BEAAA3C6-0126-4CDB-B892-0A0B1A4BE954}" type="parTrans" cxnId="{3BC8A92D-5644-4BE7-868B-496384F908AB}">
      <dgm:prSet/>
      <dgm:spPr/>
      <dgm:t>
        <a:bodyPr/>
        <a:lstStyle/>
        <a:p>
          <a:endParaRPr lang="en-US"/>
        </a:p>
      </dgm:t>
    </dgm:pt>
    <dgm:pt modelId="{9BFEF0D8-747A-4074-8180-5540EE9E1B8B}" type="sibTrans" cxnId="{3BC8A92D-5644-4BE7-868B-496384F908AB}">
      <dgm:prSet/>
      <dgm:spPr/>
      <dgm:t>
        <a:bodyPr/>
        <a:lstStyle/>
        <a:p>
          <a:endParaRPr lang="en-US"/>
        </a:p>
      </dgm:t>
    </dgm:pt>
    <dgm:pt modelId="{92131FD2-1DFF-1A44-87AF-A22A201A2AD0}" type="pres">
      <dgm:prSet presAssocID="{55A1C854-AB07-4541-8431-1217BE64FA6A}" presName="vert0" presStyleCnt="0">
        <dgm:presLayoutVars>
          <dgm:dir/>
          <dgm:animOne val="branch"/>
          <dgm:animLvl val="lvl"/>
        </dgm:presLayoutVars>
      </dgm:prSet>
      <dgm:spPr/>
    </dgm:pt>
    <dgm:pt modelId="{60F03A4D-A838-DF44-8283-8CAFEA5811E5}" type="pres">
      <dgm:prSet presAssocID="{2FD1CD7E-DB54-43C1-9D9C-A0E0848445F8}" presName="thickLine" presStyleLbl="alignNode1" presStyleIdx="0" presStyleCnt="3"/>
      <dgm:spPr/>
    </dgm:pt>
    <dgm:pt modelId="{EA0A5E67-8677-8041-9FEC-2CE423187CDE}" type="pres">
      <dgm:prSet presAssocID="{2FD1CD7E-DB54-43C1-9D9C-A0E0848445F8}" presName="horz1" presStyleCnt="0"/>
      <dgm:spPr/>
    </dgm:pt>
    <dgm:pt modelId="{1001C16A-9D48-784B-AD08-48495966FBE5}" type="pres">
      <dgm:prSet presAssocID="{2FD1CD7E-DB54-43C1-9D9C-A0E0848445F8}" presName="tx1" presStyleLbl="revTx" presStyleIdx="0" presStyleCnt="3"/>
      <dgm:spPr/>
    </dgm:pt>
    <dgm:pt modelId="{A537EACA-7F85-3141-AD2B-22DDBF66F4D1}" type="pres">
      <dgm:prSet presAssocID="{2FD1CD7E-DB54-43C1-9D9C-A0E0848445F8}" presName="vert1" presStyleCnt="0"/>
      <dgm:spPr/>
    </dgm:pt>
    <dgm:pt modelId="{996C68EB-E090-4C45-9647-2F3D2FBF4379}" type="pres">
      <dgm:prSet presAssocID="{037F822F-D59F-4251-9336-DDE3FA0A3EF6}" presName="thickLine" presStyleLbl="alignNode1" presStyleIdx="1" presStyleCnt="3"/>
      <dgm:spPr/>
    </dgm:pt>
    <dgm:pt modelId="{1F41FA4F-4D28-344F-93B5-17043F2CD89C}" type="pres">
      <dgm:prSet presAssocID="{037F822F-D59F-4251-9336-DDE3FA0A3EF6}" presName="horz1" presStyleCnt="0"/>
      <dgm:spPr/>
    </dgm:pt>
    <dgm:pt modelId="{075A24C3-1C3B-6D43-82D9-A9535554226F}" type="pres">
      <dgm:prSet presAssocID="{037F822F-D59F-4251-9336-DDE3FA0A3EF6}" presName="tx1" presStyleLbl="revTx" presStyleIdx="1" presStyleCnt="3"/>
      <dgm:spPr/>
    </dgm:pt>
    <dgm:pt modelId="{66158A6C-6335-EC47-9D70-B2F71A79CDBB}" type="pres">
      <dgm:prSet presAssocID="{037F822F-D59F-4251-9336-DDE3FA0A3EF6}" presName="vert1" presStyleCnt="0"/>
      <dgm:spPr/>
    </dgm:pt>
    <dgm:pt modelId="{EB0A4833-EB63-8B42-BF4F-65E7E00A932D}" type="pres">
      <dgm:prSet presAssocID="{EEC80F9F-3D37-46D2-8455-6744B799B6F2}" presName="thickLine" presStyleLbl="alignNode1" presStyleIdx="2" presStyleCnt="3"/>
      <dgm:spPr/>
    </dgm:pt>
    <dgm:pt modelId="{0B405C15-3895-6C42-BA6B-D994AB119041}" type="pres">
      <dgm:prSet presAssocID="{EEC80F9F-3D37-46D2-8455-6744B799B6F2}" presName="horz1" presStyleCnt="0"/>
      <dgm:spPr/>
    </dgm:pt>
    <dgm:pt modelId="{9D2DD6BC-87FC-1445-9C84-0C543C0F5F40}" type="pres">
      <dgm:prSet presAssocID="{EEC80F9F-3D37-46D2-8455-6744B799B6F2}" presName="tx1" presStyleLbl="revTx" presStyleIdx="2" presStyleCnt="3"/>
      <dgm:spPr/>
    </dgm:pt>
    <dgm:pt modelId="{3C238D04-7031-CB44-9E43-DBD4844E5D39}" type="pres">
      <dgm:prSet presAssocID="{EEC80F9F-3D37-46D2-8455-6744B799B6F2}" presName="vert1" presStyleCnt="0"/>
      <dgm:spPr/>
    </dgm:pt>
  </dgm:ptLst>
  <dgm:cxnLst>
    <dgm:cxn modelId="{BE2E2821-2EB7-4A38-ADFD-82EDE2FA9B77}" srcId="{55A1C854-AB07-4541-8431-1217BE64FA6A}" destId="{037F822F-D59F-4251-9336-DDE3FA0A3EF6}" srcOrd="1" destOrd="0" parTransId="{23857857-FDB8-4B9C-96AA-A952E2099ED0}" sibTransId="{78A49068-7CFC-4BF9-8643-0F672BE2EAC0}"/>
    <dgm:cxn modelId="{3BC8A92D-5644-4BE7-868B-496384F908AB}" srcId="{55A1C854-AB07-4541-8431-1217BE64FA6A}" destId="{EEC80F9F-3D37-46D2-8455-6744B799B6F2}" srcOrd="2" destOrd="0" parTransId="{BEAAA3C6-0126-4CDB-B892-0A0B1A4BE954}" sibTransId="{9BFEF0D8-747A-4074-8180-5540EE9E1B8B}"/>
    <dgm:cxn modelId="{86BF373C-5800-8047-909D-287878ADDBEA}" type="presOf" srcId="{2FD1CD7E-DB54-43C1-9D9C-A0E0848445F8}" destId="{1001C16A-9D48-784B-AD08-48495966FBE5}" srcOrd="0" destOrd="0" presId="urn:microsoft.com/office/officeart/2008/layout/LinedList"/>
    <dgm:cxn modelId="{FF2A5D47-ABA1-0943-BF84-5086429F1C57}" type="presOf" srcId="{037F822F-D59F-4251-9336-DDE3FA0A3EF6}" destId="{075A24C3-1C3B-6D43-82D9-A9535554226F}" srcOrd="0" destOrd="0" presId="urn:microsoft.com/office/officeart/2008/layout/LinedList"/>
    <dgm:cxn modelId="{56AE5B69-F0E1-E54C-8DE3-90CE8ED95521}" type="presOf" srcId="{55A1C854-AB07-4541-8431-1217BE64FA6A}" destId="{92131FD2-1DFF-1A44-87AF-A22A201A2AD0}" srcOrd="0" destOrd="0" presId="urn:microsoft.com/office/officeart/2008/layout/LinedList"/>
    <dgm:cxn modelId="{A4A7779E-8EF1-4989-9421-3686948DC4CB}" srcId="{55A1C854-AB07-4541-8431-1217BE64FA6A}" destId="{2FD1CD7E-DB54-43C1-9D9C-A0E0848445F8}" srcOrd="0" destOrd="0" parTransId="{8CF8EC4E-C46C-4D1F-BEB7-777848412249}" sibTransId="{738BD551-4447-4866-9F34-371F9F68FDA9}"/>
    <dgm:cxn modelId="{ED8989F0-BF96-5847-8588-8FC33E7F3FE2}" type="presOf" srcId="{EEC80F9F-3D37-46D2-8455-6744B799B6F2}" destId="{9D2DD6BC-87FC-1445-9C84-0C543C0F5F40}" srcOrd="0" destOrd="0" presId="urn:microsoft.com/office/officeart/2008/layout/LinedList"/>
    <dgm:cxn modelId="{342635B3-242F-394E-9C75-C23FE18860B4}" type="presParOf" srcId="{92131FD2-1DFF-1A44-87AF-A22A201A2AD0}" destId="{60F03A4D-A838-DF44-8283-8CAFEA5811E5}" srcOrd="0" destOrd="0" presId="urn:microsoft.com/office/officeart/2008/layout/LinedList"/>
    <dgm:cxn modelId="{A6B71D05-71AC-F049-82B4-B559E7F337C4}" type="presParOf" srcId="{92131FD2-1DFF-1A44-87AF-A22A201A2AD0}" destId="{EA0A5E67-8677-8041-9FEC-2CE423187CDE}" srcOrd="1" destOrd="0" presId="urn:microsoft.com/office/officeart/2008/layout/LinedList"/>
    <dgm:cxn modelId="{DB8EC33E-6313-DC44-BBC7-2BAB00C46530}" type="presParOf" srcId="{EA0A5E67-8677-8041-9FEC-2CE423187CDE}" destId="{1001C16A-9D48-784B-AD08-48495966FBE5}" srcOrd="0" destOrd="0" presId="urn:microsoft.com/office/officeart/2008/layout/LinedList"/>
    <dgm:cxn modelId="{8597E4B6-8FBF-8548-BB23-1E973C4CAD17}" type="presParOf" srcId="{EA0A5E67-8677-8041-9FEC-2CE423187CDE}" destId="{A537EACA-7F85-3141-AD2B-22DDBF66F4D1}" srcOrd="1" destOrd="0" presId="urn:microsoft.com/office/officeart/2008/layout/LinedList"/>
    <dgm:cxn modelId="{56CCE616-9427-F243-9E9E-DAC5448C1F40}" type="presParOf" srcId="{92131FD2-1DFF-1A44-87AF-A22A201A2AD0}" destId="{996C68EB-E090-4C45-9647-2F3D2FBF4379}" srcOrd="2" destOrd="0" presId="urn:microsoft.com/office/officeart/2008/layout/LinedList"/>
    <dgm:cxn modelId="{6A7E8EA7-8D57-734B-B9A2-07B36BD09A43}" type="presParOf" srcId="{92131FD2-1DFF-1A44-87AF-A22A201A2AD0}" destId="{1F41FA4F-4D28-344F-93B5-17043F2CD89C}" srcOrd="3" destOrd="0" presId="urn:microsoft.com/office/officeart/2008/layout/LinedList"/>
    <dgm:cxn modelId="{3778D705-7599-354E-B5B7-7B48ABF5D78D}" type="presParOf" srcId="{1F41FA4F-4D28-344F-93B5-17043F2CD89C}" destId="{075A24C3-1C3B-6D43-82D9-A9535554226F}" srcOrd="0" destOrd="0" presId="urn:microsoft.com/office/officeart/2008/layout/LinedList"/>
    <dgm:cxn modelId="{5D434D27-5DC4-C843-9BE7-1B9D2EB524E9}" type="presParOf" srcId="{1F41FA4F-4D28-344F-93B5-17043F2CD89C}" destId="{66158A6C-6335-EC47-9D70-B2F71A79CDBB}" srcOrd="1" destOrd="0" presId="urn:microsoft.com/office/officeart/2008/layout/LinedList"/>
    <dgm:cxn modelId="{E861B545-C2D3-144D-9212-2F1A2A3A42B5}" type="presParOf" srcId="{92131FD2-1DFF-1A44-87AF-A22A201A2AD0}" destId="{EB0A4833-EB63-8B42-BF4F-65E7E00A932D}" srcOrd="4" destOrd="0" presId="urn:microsoft.com/office/officeart/2008/layout/LinedList"/>
    <dgm:cxn modelId="{CA6617FC-ECBB-7847-AF91-64F7D1174033}" type="presParOf" srcId="{92131FD2-1DFF-1A44-87AF-A22A201A2AD0}" destId="{0B405C15-3895-6C42-BA6B-D994AB119041}" srcOrd="5" destOrd="0" presId="urn:microsoft.com/office/officeart/2008/layout/LinedList"/>
    <dgm:cxn modelId="{FE1DF9BC-F4B8-9C4D-8096-B2840FE606AE}" type="presParOf" srcId="{0B405C15-3895-6C42-BA6B-D994AB119041}" destId="{9D2DD6BC-87FC-1445-9C84-0C543C0F5F40}" srcOrd="0" destOrd="0" presId="urn:microsoft.com/office/officeart/2008/layout/LinedList"/>
    <dgm:cxn modelId="{053F43EB-0FC4-324D-900D-203E4CEB0911}" type="presParOf" srcId="{0B405C15-3895-6C42-BA6B-D994AB119041}" destId="{3C238D04-7031-CB44-9E43-DBD4844E5D39}"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F03A4D-A838-DF44-8283-8CAFEA5811E5}">
      <dsp:nvSpPr>
        <dsp:cNvPr id="0" name=""/>
        <dsp:cNvSpPr/>
      </dsp:nvSpPr>
      <dsp:spPr>
        <a:xfrm>
          <a:off x="0" y="2665"/>
          <a:ext cx="745236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001C16A-9D48-784B-AD08-48495966FBE5}">
      <dsp:nvSpPr>
        <dsp:cNvPr id="0" name=""/>
        <dsp:cNvSpPr/>
      </dsp:nvSpPr>
      <dsp:spPr>
        <a:xfrm>
          <a:off x="0" y="2665"/>
          <a:ext cx="7452360" cy="18181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t>List of neighborhoods (districts) in Jakarta, Indonesian capital city </a:t>
          </a:r>
          <a:r>
            <a:rPr lang="en-US" sz="3600" kern="1200" dirty="0">
              <a:solidFill>
                <a:srgbClr val="FFFF00"/>
              </a:solidFill>
            </a:rPr>
            <a:t>[Wikipedia]</a:t>
          </a:r>
        </a:p>
      </dsp:txBody>
      <dsp:txXfrm>
        <a:off x="0" y="2665"/>
        <a:ext cx="7452360" cy="1818124"/>
      </dsp:txXfrm>
    </dsp:sp>
    <dsp:sp modelId="{996C68EB-E090-4C45-9647-2F3D2FBF4379}">
      <dsp:nvSpPr>
        <dsp:cNvPr id="0" name=""/>
        <dsp:cNvSpPr/>
      </dsp:nvSpPr>
      <dsp:spPr>
        <a:xfrm>
          <a:off x="0" y="1820790"/>
          <a:ext cx="7452360" cy="0"/>
        </a:xfrm>
        <a:prstGeom prst="line">
          <a:avLst/>
        </a:prstGeom>
        <a:solidFill>
          <a:schemeClr val="accent5">
            <a:hueOff val="-3379271"/>
            <a:satOff val="-8710"/>
            <a:lumOff val="-5883"/>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75A24C3-1C3B-6D43-82D9-A9535554226F}">
      <dsp:nvSpPr>
        <dsp:cNvPr id="0" name=""/>
        <dsp:cNvSpPr/>
      </dsp:nvSpPr>
      <dsp:spPr>
        <a:xfrm>
          <a:off x="0" y="1820790"/>
          <a:ext cx="7452360" cy="18181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t>Latitude and longitude data that showing the coordinate of its neighborhood </a:t>
          </a:r>
          <a:r>
            <a:rPr lang="en-US" sz="3600" kern="1200" dirty="0">
              <a:solidFill>
                <a:srgbClr val="FFFF00"/>
              </a:solidFill>
            </a:rPr>
            <a:t>[Geocoder]</a:t>
          </a:r>
        </a:p>
      </dsp:txBody>
      <dsp:txXfrm>
        <a:off x="0" y="1820790"/>
        <a:ext cx="7452360" cy="1818124"/>
      </dsp:txXfrm>
    </dsp:sp>
    <dsp:sp modelId="{EB0A4833-EB63-8B42-BF4F-65E7E00A932D}">
      <dsp:nvSpPr>
        <dsp:cNvPr id="0" name=""/>
        <dsp:cNvSpPr/>
      </dsp:nvSpPr>
      <dsp:spPr>
        <a:xfrm>
          <a:off x="0" y="3638915"/>
          <a:ext cx="7452360" cy="0"/>
        </a:xfrm>
        <a:prstGeom prst="line">
          <a:avLst/>
        </a:prstGeom>
        <a:solidFill>
          <a:schemeClr val="accent5">
            <a:hueOff val="-6758543"/>
            <a:satOff val="-17419"/>
            <a:lumOff val="-11765"/>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2DD6BC-87FC-1445-9C84-0C543C0F5F40}">
      <dsp:nvSpPr>
        <dsp:cNvPr id="0" name=""/>
        <dsp:cNvSpPr/>
      </dsp:nvSpPr>
      <dsp:spPr>
        <a:xfrm>
          <a:off x="0" y="3638915"/>
          <a:ext cx="7452360" cy="18181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t>Venue data which informs the nearby venue around the neighborhoods </a:t>
          </a:r>
          <a:r>
            <a:rPr lang="en-US" sz="3600" kern="1200" dirty="0">
              <a:solidFill>
                <a:srgbClr val="FFFF00"/>
              </a:solidFill>
            </a:rPr>
            <a:t>[Foursquare API]</a:t>
          </a:r>
        </a:p>
      </dsp:txBody>
      <dsp:txXfrm>
        <a:off x="0" y="3638915"/>
        <a:ext cx="7452360" cy="181812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tiff>
</file>

<file path=ppt/media/image3.jp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B0CAC-A78F-1543-B308-CF2B3E6540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64F9D99-9D89-1E48-A05E-045A200EA2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1319EF1-8DC9-CB4C-A0E4-9219CC75BE58}"/>
              </a:ext>
            </a:extLst>
          </p:cNvPr>
          <p:cNvSpPr>
            <a:spLocks noGrp="1"/>
          </p:cNvSpPr>
          <p:nvPr>
            <p:ph type="dt" sz="half" idx="10"/>
          </p:nvPr>
        </p:nvSpPr>
        <p:spPr/>
        <p:txBody>
          <a:bodyPr/>
          <a:lstStyle/>
          <a:p>
            <a:fld id="{D63ED899-435F-2F4C-87C7-5FDFCE8BCA76}" type="datetimeFigureOut">
              <a:rPr lang="en-US" smtClean="0"/>
              <a:t>3/14/20</a:t>
            </a:fld>
            <a:endParaRPr lang="en-US"/>
          </a:p>
        </p:txBody>
      </p:sp>
      <p:sp>
        <p:nvSpPr>
          <p:cNvPr id="5" name="Footer Placeholder 4">
            <a:extLst>
              <a:ext uri="{FF2B5EF4-FFF2-40B4-BE49-F238E27FC236}">
                <a16:creationId xmlns:a16="http://schemas.microsoft.com/office/drawing/2014/main" id="{9BF02D84-F5E8-AD44-82B6-715D8C392D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734BDB-39FD-1D4C-B86A-CD3E419655E2}"/>
              </a:ext>
            </a:extLst>
          </p:cNvPr>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34238170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2E6D5-85CB-A346-AACF-AA47D81AE71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40B0EC-0B6C-694F-899E-DD19BE3155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DC830C-BF13-BB4B-89C9-FEACAFB2855E}"/>
              </a:ext>
            </a:extLst>
          </p:cNvPr>
          <p:cNvSpPr>
            <a:spLocks noGrp="1"/>
          </p:cNvSpPr>
          <p:nvPr>
            <p:ph type="dt" sz="half" idx="10"/>
          </p:nvPr>
        </p:nvSpPr>
        <p:spPr/>
        <p:txBody>
          <a:bodyPr/>
          <a:lstStyle/>
          <a:p>
            <a:fld id="{D63ED899-435F-2F4C-87C7-5FDFCE8BCA76}" type="datetimeFigureOut">
              <a:rPr lang="en-US" smtClean="0"/>
              <a:t>3/14/20</a:t>
            </a:fld>
            <a:endParaRPr lang="en-US"/>
          </a:p>
        </p:txBody>
      </p:sp>
      <p:sp>
        <p:nvSpPr>
          <p:cNvPr id="5" name="Footer Placeholder 4">
            <a:extLst>
              <a:ext uri="{FF2B5EF4-FFF2-40B4-BE49-F238E27FC236}">
                <a16:creationId xmlns:a16="http://schemas.microsoft.com/office/drawing/2014/main" id="{B491E704-61F0-5947-A318-4D4F0C1821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CB8834-0CF4-9345-9819-34FF9984D214}"/>
              </a:ext>
            </a:extLst>
          </p:cNvPr>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1834989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0FFA64-A688-C344-80F4-F319F99723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6D5A87-10D3-074D-A609-EBE2BD5EF0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925FE3-CE4A-7B4F-AC56-3BE13419DDD8}"/>
              </a:ext>
            </a:extLst>
          </p:cNvPr>
          <p:cNvSpPr>
            <a:spLocks noGrp="1"/>
          </p:cNvSpPr>
          <p:nvPr>
            <p:ph type="dt" sz="half" idx="10"/>
          </p:nvPr>
        </p:nvSpPr>
        <p:spPr/>
        <p:txBody>
          <a:bodyPr/>
          <a:lstStyle/>
          <a:p>
            <a:fld id="{D63ED899-435F-2F4C-87C7-5FDFCE8BCA76}" type="datetimeFigureOut">
              <a:rPr lang="en-US" smtClean="0"/>
              <a:t>3/14/20</a:t>
            </a:fld>
            <a:endParaRPr lang="en-US"/>
          </a:p>
        </p:txBody>
      </p:sp>
      <p:sp>
        <p:nvSpPr>
          <p:cNvPr id="5" name="Footer Placeholder 4">
            <a:extLst>
              <a:ext uri="{FF2B5EF4-FFF2-40B4-BE49-F238E27FC236}">
                <a16:creationId xmlns:a16="http://schemas.microsoft.com/office/drawing/2014/main" id="{CBBD1C89-13BD-C540-BF7B-5305CE9900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664B5F-D736-2444-97D8-95CCD70242A0}"/>
              </a:ext>
            </a:extLst>
          </p:cNvPr>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34017585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63ED899-435F-2F4C-87C7-5FDFCE8BCA76}" type="datetimeFigureOut">
              <a:rPr lang="en-US" smtClean="0"/>
              <a:t>3/14/20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36772672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3ED899-435F-2F4C-87C7-5FDFCE8BCA76}" type="datetimeFigureOut">
              <a:rPr lang="en-US" smtClean="0"/>
              <a:t>3/14/20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9441433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3ED899-435F-2F4C-87C7-5FDFCE8BCA76}" type="datetimeFigureOut">
              <a:rPr lang="en-US" smtClean="0"/>
              <a:t>3/14/20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34913328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63ED899-435F-2F4C-87C7-5FDFCE8BCA76}" type="datetimeFigureOut">
              <a:rPr lang="en-US" smtClean="0"/>
              <a:t>3/14/20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32979717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3ED899-435F-2F4C-87C7-5FDFCE8BCA76}" type="datetimeFigureOut">
              <a:rPr lang="en-US" smtClean="0"/>
              <a:t>3/14/20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3918726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63ED899-435F-2F4C-87C7-5FDFCE8BCA76}" type="datetimeFigureOut">
              <a:rPr lang="en-US" smtClean="0"/>
              <a:t>3/14/20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33097182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3ED899-435F-2F4C-87C7-5FDFCE8BCA76}" type="datetimeFigureOut">
              <a:rPr lang="en-US" smtClean="0"/>
              <a:t>3/14/20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11402762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3ED899-435F-2F4C-87C7-5FDFCE8BCA76}" type="datetimeFigureOut">
              <a:rPr lang="en-US" smtClean="0"/>
              <a:t>3/14/20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283925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F846B-8888-184E-941F-EDC14DDC72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B1C19C-0AA0-3A4C-80F7-E4C3EF5EA1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96A8FC-7252-4141-82EE-B58D4F889A2A}"/>
              </a:ext>
            </a:extLst>
          </p:cNvPr>
          <p:cNvSpPr>
            <a:spLocks noGrp="1"/>
          </p:cNvSpPr>
          <p:nvPr>
            <p:ph type="dt" sz="half" idx="10"/>
          </p:nvPr>
        </p:nvSpPr>
        <p:spPr/>
        <p:txBody>
          <a:bodyPr/>
          <a:lstStyle/>
          <a:p>
            <a:fld id="{D63ED899-435F-2F4C-87C7-5FDFCE8BCA76}" type="datetimeFigureOut">
              <a:rPr lang="en-US" smtClean="0"/>
              <a:t>3/14/20</a:t>
            </a:fld>
            <a:endParaRPr lang="en-US"/>
          </a:p>
        </p:txBody>
      </p:sp>
      <p:sp>
        <p:nvSpPr>
          <p:cNvPr id="5" name="Footer Placeholder 4">
            <a:extLst>
              <a:ext uri="{FF2B5EF4-FFF2-40B4-BE49-F238E27FC236}">
                <a16:creationId xmlns:a16="http://schemas.microsoft.com/office/drawing/2014/main" id="{48B09C73-68D1-4B4C-A681-1A7C794B9A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DFC42-BDB8-224A-AED5-0F0A3B547D4B}"/>
              </a:ext>
            </a:extLst>
          </p:cNvPr>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39435956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3ED899-435F-2F4C-87C7-5FDFCE8BCA76}" type="datetimeFigureOut">
              <a:rPr lang="en-US" smtClean="0"/>
              <a:t>3/14/20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31516393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3ED899-435F-2F4C-87C7-5FDFCE8BCA76}" type="datetimeFigureOut">
              <a:rPr lang="en-US" smtClean="0"/>
              <a:t>3/14/20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8500866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3ED899-435F-2F4C-87C7-5FDFCE8BCA76}" type="datetimeFigureOut">
              <a:rPr lang="en-US" smtClean="0"/>
              <a:t>3/14/20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2566714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D6D21-3CF1-3247-B86D-255A451E14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C40975-1BE1-9E46-B7F6-E8A8E106E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BE9752E-AB11-9548-950C-6E495C0F4940}"/>
              </a:ext>
            </a:extLst>
          </p:cNvPr>
          <p:cNvSpPr>
            <a:spLocks noGrp="1"/>
          </p:cNvSpPr>
          <p:nvPr>
            <p:ph type="dt" sz="half" idx="10"/>
          </p:nvPr>
        </p:nvSpPr>
        <p:spPr/>
        <p:txBody>
          <a:bodyPr/>
          <a:lstStyle/>
          <a:p>
            <a:fld id="{D63ED899-435F-2F4C-87C7-5FDFCE8BCA76}" type="datetimeFigureOut">
              <a:rPr lang="en-US" smtClean="0"/>
              <a:t>3/14/20</a:t>
            </a:fld>
            <a:endParaRPr lang="en-US"/>
          </a:p>
        </p:txBody>
      </p:sp>
      <p:sp>
        <p:nvSpPr>
          <p:cNvPr id="5" name="Footer Placeholder 4">
            <a:extLst>
              <a:ext uri="{FF2B5EF4-FFF2-40B4-BE49-F238E27FC236}">
                <a16:creationId xmlns:a16="http://schemas.microsoft.com/office/drawing/2014/main" id="{21BD30F9-5581-074D-8901-D8AD554A41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E4F2F0-CF71-894C-91C1-787569671290}"/>
              </a:ext>
            </a:extLst>
          </p:cNvPr>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2267033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70828-DD00-8840-96F2-5856B5EE2C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338E55-237C-5941-894F-DEFDC989BC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729817-6981-344C-B52B-3B9BC1043D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2C4F73-8070-D944-8C35-4DDED93AB1E6}"/>
              </a:ext>
            </a:extLst>
          </p:cNvPr>
          <p:cNvSpPr>
            <a:spLocks noGrp="1"/>
          </p:cNvSpPr>
          <p:nvPr>
            <p:ph type="dt" sz="half" idx="10"/>
          </p:nvPr>
        </p:nvSpPr>
        <p:spPr/>
        <p:txBody>
          <a:bodyPr/>
          <a:lstStyle/>
          <a:p>
            <a:fld id="{D63ED899-435F-2F4C-87C7-5FDFCE8BCA76}" type="datetimeFigureOut">
              <a:rPr lang="en-US" smtClean="0"/>
              <a:t>3/14/20</a:t>
            </a:fld>
            <a:endParaRPr lang="en-US"/>
          </a:p>
        </p:txBody>
      </p:sp>
      <p:sp>
        <p:nvSpPr>
          <p:cNvPr id="6" name="Footer Placeholder 5">
            <a:extLst>
              <a:ext uri="{FF2B5EF4-FFF2-40B4-BE49-F238E27FC236}">
                <a16:creationId xmlns:a16="http://schemas.microsoft.com/office/drawing/2014/main" id="{BD217C40-C220-E843-84A9-55874A65A4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6B83FA-237E-844C-BE37-846F10756E6A}"/>
              </a:ext>
            </a:extLst>
          </p:cNvPr>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545380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4DB2C-BCD0-4B49-BEFB-736CF6A4D53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DC54A7-4098-A547-97E5-3FDC80F6C9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FB8E58-931D-5243-9DA7-6104E23BDA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C50051-B31C-B641-AA58-0ACA80929B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94DF96-1499-A34F-A0BE-EC8AF5CEDD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DCAD26-52D1-5A4D-8158-DD0BA4A8D77C}"/>
              </a:ext>
            </a:extLst>
          </p:cNvPr>
          <p:cNvSpPr>
            <a:spLocks noGrp="1"/>
          </p:cNvSpPr>
          <p:nvPr>
            <p:ph type="dt" sz="half" idx="10"/>
          </p:nvPr>
        </p:nvSpPr>
        <p:spPr/>
        <p:txBody>
          <a:bodyPr/>
          <a:lstStyle/>
          <a:p>
            <a:fld id="{D63ED899-435F-2F4C-87C7-5FDFCE8BCA76}" type="datetimeFigureOut">
              <a:rPr lang="en-US" smtClean="0"/>
              <a:t>3/14/20</a:t>
            </a:fld>
            <a:endParaRPr lang="en-US"/>
          </a:p>
        </p:txBody>
      </p:sp>
      <p:sp>
        <p:nvSpPr>
          <p:cNvPr id="8" name="Footer Placeholder 7">
            <a:extLst>
              <a:ext uri="{FF2B5EF4-FFF2-40B4-BE49-F238E27FC236}">
                <a16:creationId xmlns:a16="http://schemas.microsoft.com/office/drawing/2014/main" id="{62D8D487-D89B-C340-821E-28B60F1238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7DED9E-EEBA-AB46-84CF-A03602F52FBB}"/>
              </a:ext>
            </a:extLst>
          </p:cNvPr>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3949272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97123-2528-6C4D-A285-735FE10D02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DE5CD4-DAF8-6341-8EA7-AE8634CA2354}"/>
              </a:ext>
            </a:extLst>
          </p:cNvPr>
          <p:cNvSpPr>
            <a:spLocks noGrp="1"/>
          </p:cNvSpPr>
          <p:nvPr>
            <p:ph type="dt" sz="half" idx="10"/>
          </p:nvPr>
        </p:nvSpPr>
        <p:spPr/>
        <p:txBody>
          <a:bodyPr/>
          <a:lstStyle/>
          <a:p>
            <a:fld id="{D63ED899-435F-2F4C-87C7-5FDFCE8BCA76}" type="datetimeFigureOut">
              <a:rPr lang="en-US" smtClean="0"/>
              <a:t>3/14/20</a:t>
            </a:fld>
            <a:endParaRPr lang="en-US"/>
          </a:p>
        </p:txBody>
      </p:sp>
      <p:sp>
        <p:nvSpPr>
          <p:cNvPr id="4" name="Footer Placeholder 3">
            <a:extLst>
              <a:ext uri="{FF2B5EF4-FFF2-40B4-BE49-F238E27FC236}">
                <a16:creationId xmlns:a16="http://schemas.microsoft.com/office/drawing/2014/main" id="{932FF273-D5BB-924A-9BF7-35F5E78EDE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4DAB49-10CD-634E-B312-994D02BB39AE}"/>
              </a:ext>
            </a:extLst>
          </p:cNvPr>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3932211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832C6F-6087-4245-BB1B-A97DA0708656}"/>
              </a:ext>
            </a:extLst>
          </p:cNvPr>
          <p:cNvSpPr>
            <a:spLocks noGrp="1"/>
          </p:cNvSpPr>
          <p:nvPr>
            <p:ph type="dt" sz="half" idx="10"/>
          </p:nvPr>
        </p:nvSpPr>
        <p:spPr/>
        <p:txBody>
          <a:bodyPr/>
          <a:lstStyle/>
          <a:p>
            <a:fld id="{D63ED899-435F-2F4C-87C7-5FDFCE8BCA76}" type="datetimeFigureOut">
              <a:rPr lang="en-US" smtClean="0"/>
              <a:t>3/14/20</a:t>
            </a:fld>
            <a:endParaRPr lang="en-US"/>
          </a:p>
        </p:txBody>
      </p:sp>
      <p:sp>
        <p:nvSpPr>
          <p:cNvPr id="3" name="Footer Placeholder 2">
            <a:extLst>
              <a:ext uri="{FF2B5EF4-FFF2-40B4-BE49-F238E27FC236}">
                <a16:creationId xmlns:a16="http://schemas.microsoft.com/office/drawing/2014/main" id="{09719A35-47E7-BE4F-99B7-1317CC328EC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56502A5-8BA0-E34E-8AEA-07A3AC26EC3C}"/>
              </a:ext>
            </a:extLst>
          </p:cNvPr>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1711117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3AE77-D1A0-DA4B-A72A-49681B9B03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2291B0C-173D-BB4D-824A-65384D5914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DF0FCC2-BC59-624F-BCC1-58CEEE0D7C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87677A-1CDD-6A4B-AAD1-F0F0C15C0769}"/>
              </a:ext>
            </a:extLst>
          </p:cNvPr>
          <p:cNvSpPr>
            <a:spLocks noGrp="1"/>
          </p:cNvSpPr>
          <p:nvPr>
            <p:ph type="dt" sz="half" idx="10"/>
          </p:nvPr>
        </p:nvSpPr>
        <p:spPr/>
        <p:txBody>
          <a:bodyPr/>
          <a:lstStyle/>
          <a:p>
            <a:fld id="{D63ED899-435F-2F4C-87C7-5FDFCE8BCA76}" type="datetimeFigureOut">
              <a:rPr lang="en-US" smtClean="0"/>
              <a:t>3/14/20</a:t>
            </a:fld>
            <a:endParaRPr lang="en-US"/>
          </a:p>
        </p:txBody>
      </p:sp>
      <p:sp>
        <p:nvSpPr>
          <p:cNvPr id="6" name="Footer Placeholder 5">
            <a:extLst>
              <a:ext uri="{FF2B5EF4-FFF2-40B4-BE49-F238E27FC236}">
                <a16:creationId xmlns:a16="http://schemas.microsoft.com/office/drawing/2014/main" id="{1F7355C7-7B23-684F-BCD0-1268DB156C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EC8745-531E-F949-85FF-72E1134A8748}"/>
              </a:ext>
            </a:extLst>
          </p:cNvPr>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2984824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C3482-A77F-0941-9351-B495CB8891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FACF47-C178-BF44-A474-9E63873C6A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A69ED6-4B61-0242-821D-4EAB419E8E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4E1BD0-07E3-5046-B664-F24E927500C6}"/>
              </a:ext>
            </a:extLst>
          </p:cNvPr>
          <p:cNvSpPr>
            <a:spLocks noGrp="1"/>
          </p:cNvSpPr>
          <p:nvPr>
            <p:ph type="dt" sz="half" idx="10"/>
          </p:nvPr>
        </p:nvSpPr>
        <p:spPr/>
        <p:txBody>
          <a:bodyPr/>
          <a:lstStyle/>
          <a:p>
            <a:fld id="{D63ED899-435F-2F4C-87C7-5FDFCE8BCA76}" type="datetimeFigureOut">
              <a:rPr lang="en-US" smtClean="0"/>
              <a:t>3/14/20</a:t>
            </a:fld>
            <a:endParaRPr lang="en-US"/>
          </a:p>
        </p:txBody>
      </p:sp>
      <p:sp>
        <p:nvSpPr>
          <p:cNvPr id="6" name="Footer Placeholder 5">
            <a:extLst>
              <a:ext uri="{FF2B5EF4-FFF2-40B4-BE49-F238E27FC236}">
                <a16:creationId xmlns:a16="http://schemas.microsoft.com/office/drawing/2014/main" id="{52729E33-9B5E-F941-A937-304A3DD3B7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450A7E-47DA-F043-8318-8620F09E0071}"/>
              </a:ext>
            </a:extLst>
          </p:cNvPr>
          <p:cNvSpPr>
            <a:spLocks noGrp="1"/>
          </p:cNvSpPr>
          <p:nvPr>
            <p:ph type="sldNum" sz="quarter" idx="12"/>
          </p:nvPr>
        </p:nvSpPr>
        <p:spPr/>
        <p:txBody>
          <a:bodyPr/>
          <a:lstStyle/>
          <a:p>
            <a:fld id="{8D9C0073-4F64-5B42-B277-D9F28E928786}" type="slidenum">
              <a:rPr lang="en-US" smtClean="0"/>
              <a:t>‹#›</a:t>
            </a:fld>
            <a:endParaRPr lang="en-US"/>
          </a:p>
        </p:txBody>
      </p:sp>
    </p:spTree>
    <p:extLst>
      <p:ext uri="{BB962C8B-B14F-4D97-AF65-F5344CB8AC3E}">
        <p14:creationId xmlns:p14="http://schemas.microsoft.com/office/powerpoint/2010/main" val="23929832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7557E1-CFCA-274C-9945-1D0686EA119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891155B-CD11-2445-8ACE-55AF5BA647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DA6333-0DD2-3144-B3A9-878760666C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3ED899-435F-2F4C-87C7-5FDFCE8BCA76}" type="datetimeFigureOut">
              <a:rPr lang="en-US" smtClean="0"/>
              <a:t>3/14/20</a:t>
            </a:fld>
            <a:endParaRPr lang="en-US"/>
          </a:p>
        </p:txBody>
      </p:sp>
      <p:sp>
        <p:nvSpPr>
          <p:cNvPr id="5" name="Footer Placeholder 4">
            <a:extLst>
              <a:ext uri="{FF2B5EF4-FFF2-40B4-BE49-F238E27FC236}">
                <a16:creationId xmlns:a16="http://schemas.microsoft.com/office/drawing/2014/main" id="{F78DE847-F4D9-8C44-8C60-2B6ABE2D4C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E5A328-6C09-AA43-8421-AABE032387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9C0073-4F64-5B42-B277-D9F28E928786}" type="slidenum">
              <a:rPr lang="en-US" smtClean="0"/>
              <a:t>‹#›</a:t>
            </a:fld>
            <a:endParaRPr lang="en-US"/>
          </a:p>
        </p:txBody>
      </p:sp>
    </p:spTree>
    <p:extLst>
      <p:ext uri="{BB962C8B-B14F-4D97-AF65-F5344CB8AC3E}">
        <p14:creationId xmlns:p14="http://schemas.microsoft.com/office/powerpoint/2010/main" val="8564543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3ED899-435F-2F4C-87C7-5FDFCE8BCA76}" type="datetimeFigureOut">
              <a:rPr lang="en-US" smtClean="0"/>
              <a:t>3/14/20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9C0073-4F64-5B42-B277-D9F28E928786}" type="slidenum">
              <a:rPr lang="en-US" smtClean="0"/>
              <a:t>‹#›</a:t>
            </a:fld>
            <a:endParaRPr lang="en-US"/>
          </a:p>
        </p:txBody>
      </p:sp>
    </p:spTree>
    <p:extLst>
      <p:ext uri="{BB962C8B-B14F-4D97-AF65-F5344CB8AC3E}">
        <p14:creationId xmlns:p14="http://schemas.microsoft.com/office/powerpoint/2010/main" val="2280666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flat lay photography of coffee latte, ground coffee, and coffee beans">
            <a:extLst>
              <a:ext uri="{FF2B5EF4-FFF2-40B4-BE49-F238E27FC236}">
                <a16:creationId xmlns:a16="http://schemas.microsoft.com/office/drawing/2014/main" id="{4C292658-A146-3847-81E0-CAEBCDABD350}"/>
              </a:ext>
            </a:extLst>
          </p:cNvPr>
          <p:cNvPicPr/>
          <p:nvPr/>
        </p:nvPicPr>
        <p:blipFill rotWithShape="1">
          <a:blip r:embed="rId2">
            <a:extLst>
              <a:ext uri="{28A0092B-C50C-407E-A947-70E740481C1C}">
                <a14:useLocalDpi xmlns:a14="http://schemas.microsoft.com/office/drawing/2010/main" val="0"/>
              </a:ext>
            </a:extLst>
          </a:blip>
          <a:srcRect t="24803" r="9091" b="27189"/>
          <a:stretch/>
        </p:blipFill>
        <p:spPr bwMode="auto">
          <a:xfrm>
            <a:off x="3523488" y="10"/>
            <a:ext cx="8668512" cy="6857990"/>
          </a:xfrm>
          <a:prstGeom prst="rect">
            <a:avLst/>
          </a:prstGeom>
          <a:noFill/>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3E70BBF-624D-194D-94B0-4DBD568C3062}"/>
              </a:ext>
            </a:extLst>
          </p:cNvPr>
          <p:cNvSpPr>
            <a:spLocks noGrp="1"/>
          </p:cNvSpPr>
          <p:nvPr>
            <p:ph type="ctrTitle"/>
          </p:nvPr>
        </p:nvSpPr>
        <p:spPr>
          <a:xfrm>
            <a:off x="477981" y="1122363"/>
            <a:ext cx="4023360" cy="3204134"/>
          </a:xfrm>
        </p:spPr>
        <p:txBody>
          <a:bodyPr anchor="b">
            <a:normAutofit fontScale="90000"/>
          </a:bodyPr>
          <a:lstStyle/>
          <a:p>
            <a:pPr algn="l"/>
            <a:r>
              <a:rPr lang="en-US" sz="4800" dirty="0"/>
              <a:t>IBM CAPSTONE PROJECT – DS</a:t>
            </a:r>
            <a:br>
              <a:rPr lang="en-US" sz="4800" dirty="0"/>
            </a:br>
            <a:br>
              <a:rPr lang="en-US" sz="4800" dirty="0"/>
            </a:br>
            <a:r>
              <a:rPr lang="en-US" sz="2800" b="1" dirty="0">
                <a:solidFill>
                  <a:srgbClr val="CFAA7F"/>
                </a:solidFill>
                <a:effectLst/>
                <a:latin typeface="Century Gothic" panose="020B0502020202020204" pitchFamily="34" charset="0"/>
                <a:ea typeface="Microsoft Sans Serif" panose="020B0604020202020204" pitchFamily="34" charset="0"/>
                <a:cs typeface="Times New Roman" panose="02020603050405020304" pitchFamily="18" charset="0"/>
              </a:rPr>
              <a:t>Entering the coffee shop market in Jakarta, Indonesia</a:t>
            </a:r>
            <a:br>
              <a:rPr lang="en-ID" sz="2800" b="1" dirty="0">
                <a:solidFill>
                  <a:srgbClr val="CFAA7F"/>
                </a:solidFill>
                <a:effectLst/>
                <a:latin typeface="Century Gothic" panose="020B0502020202020204" pitchFamily="34" charset="0"/>
                <a:ea typeface="Microsoft Sans Serif" panose="020B0604020202020204" pitchFamily="34" charset="0"/>
                <a:cs typeface="Times New Roman" panose="02020603050405020304" pitchFamily="18" charset="0"/>
              </a:rPr>
            </a:br>
            <a:endParaRPr lang="en-US" sz="2800" dirty="0">
              <a:solidFill>
                <a:srgbClr val="CFAA7F"/>
              </a:solidFill>
            </a:endParaRPr>
          </a:p>
        </p:txBody>
      </p:sp>
      <p:sp>
        <p:nvSpPr>
          <p:cNvPr id="3" name="Subtitle 2">
            <a:extLst>
              <a:ext uri="{FF2B5EF4-FFF2-40B4-BE49-F238E27FC236}">
                <a16:creationId xmlns:a16="http://schemas.microsoft.com/office/drawing/2014/main" id="{E6D86FE5-342A-2F44-A699-78AD36564A63}"/>
              </a:ext>
            </a:extLst>
          </p:cNvPr>
          <p:cNvSpPr>
            <a:spLocks noGrp="1"/>
          </p:cNvSpPr>
          <p:nvPr>
            <p:ph type="subTitle" idx="1"/>
          </p:nvPr>
        </p:nvSpPr>
        <p:spPr>
          <a:xfrm>
            <a:off x="477980" y="4872922"/>
            <a:ext cx="4023359" cy="1208141"/>
          </a:xfrm>
        </p:spPr>
        <p:txBody>
          <a:bodyPr>
            <a:normAutofit/>
          </a:bodyPr>
          <a:lstStyle/>
          <a:p>
            <a:pPr algn="l"/>
            <a:r>
              <a:rPr lang="en-US" sz="2000" dirty="0"/>
              <a:t>By: </a:t>
            </a:r>
            <a:r>
              <a:rPr lang="en-US" sz="2000" dirty="0" err="1"/>
              <a:t>Ega</a:t>
            </a:r>
            <a:r>
              <a:rPr lang="en-US" sz="2000" dirty="0"/>
              <a:t> </a:t>
            </a:r>
            <a:r>
              <a:rPr lang="en-US" sz="2000" dirty="0" err="1"/>
              <a:t>Kurnia</a:t>
            </a:r>
            <a:r>
              <a:rPr lang="en-US" sz="2000" dirty="0"/>
              <a:t> Yazid</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322531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B0561-C2CD-CD40-B56A-94935C3E80F6}"/>
              </a:ext>
            </a:extLst>
          </p:cNvPr>
          <p:cNvSpPr>
            <a:spLocks noGrp="1"/>
          </p:cNvSpPr>
          <p:nvPr>
            <p:ph type="title"/>
          </p:nvPr>
        </p:nvSpPr>
        <p:spPr>
          <a:xfrm>
            <a:off x="4965430" y="629268"/>
            <a:ext cx="6586491" cy="1286160"/>
          </a:xfrm>
        </p:spPr>
        <p:txBody>
          <a:bodyPr anchor="b">
            <a:normAutofit/>
          </a:bodyPr>
          <a:lstStyle/>
          <a:p>
            <a:r>
              <a:rPr lang="en-US" dirty="0"/>
              <a:t>Background</a:t>
            </a:r>
          </a:p>
        </p:txBody>
      </p:sp>
      <p:pic>
        <p:nvPicPr>
          <p:cNvPr id="4" name="Content Placeholder 3">
            <a:extLst>
              <a:ext uri="{FF2B5EF4-FFF2-40B4-BE49-F238E27FC236}">
                <a16:creationId xmlns:a16="http://schemas.microsoft.com/office/drawing/2014/main" id="{B0F19339-E3E8-324A-8848-44B24A38E720}"/>
              </a:ext>
            </a:extLst>
          </p:cNvPr>
          <p:cNvPicPr>
            <a:picLocks noChangeAspect="1"/>
          </p:cNvPicPr>
          <p:nvPr/>
        </p:nvPicPr>
        <p:blipFill rotWithShape="1">
          <a:blip r:embed="rId2"/>
          <a:srcRect r="9875"/>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D4A747"/>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DFE66DB4-1FA6-4B4B-AA9C-85040A9C6189}"/>
              </a:ext>
            </a:extLst>
          </p:cNvPr>
          <p:cNvSpPr txBox="1">
            <a:spLocks/>
          </p:cNvSpPr>
          <p:nvPr/>
        </p:nvSpPr>
        <p:spPr>
          <a:xfrm>
            <a:off x="4965430" y="230148"/>
            <a:ext cx="6916329" cy="639770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br>
              <a:rPr lang="en-ID" sz="2400" b="1" dirty="0"/>
            </a:br>
            <a:r>
              <a:rPr lang="en-US" sz="2400" dirty="0"/>
              <a:t>Indonesia is one of the world largest coffee exporters and drinking coffee has been Indonesian morning mantra for centuries. Therefore, considering Indonesia potential as the home of many coffee varieties; then, bringing Indonesia coffee culture a step further will be a great movement for the industry. Moreover, on-the-go delivery coffee or beverages is becoming a new hype these days. Utilizing these opportunities, then opening a new coffee shop at the right time will be really challenging. Then, it is important to be careful to pick a strategic location to open a new coffee shop.</a:t>
            </a:r>
            <a:br>
              <a:rPr lang="en-ID" sz="2400" dirty="0"/>
            </a:br>
            <a:endParaRPr lang="en-US" sz="2400" dirty="0"/>
          </a:p>
        </p:txBody>
      </p:sp>
    </p:spTree>
    <p:extLst>
      <p:ext uri="{BB962C8B-B14F-4D97-AF65-F5344CB8AC3E}">
        <p14:creationId xmlns:p14="http://schemas.microsoft.com/office/powerpoint/2010/main" val="8760491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1E7530-396C-45F0-92F4-A885648D16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able, cup, sitting, food&#10;&#10;Description automatically generated">
            <a:extLst>
              <a:ext uri="{FF2B5EF4-FFF2-40B4-BE49-F238E27FC236}">
                <a16:creationId xmlns:a16="http://schemas.microsoft.com/office/drawing/2014/main" id="{10C0EA9B-DAC1-A44C-8716-2A3FF29C5949}"/>
              </a:ext>
            </a:extLst>
          </p:cNvPr>
          <p:cNvPicPr>
            <a:picLocks noChangeAspect="1"/>
          </p:cNvPicPr>
          <p:nvPr/>
        </p:nvPicPr>
        <p:blipFill rotWithShape="1">
          <a:blip r:embed="rId2"/>
          <a:srcRect t="9992" r="1" b="1"/>
          <a:stretch/>
        </p:blipFill>
        <p:spPr>
          <a:xfrm>
            <a:off x="603671" y="-1"/>
            <a:ext cx="11588329" cy="6857999"/>
          </a:xfrm>
          <a:prstGeom prst="rect">
            <a:avLst/>
          </a:prstGeom>
        </p:spPr>
      </p:pic>
      <p:sp>
        <p:nvSpPr>
          <p:cNvPr id="12" name="Rectangle 11">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419898"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A44820-F4A2-9C45-8849-D2FF5D38312A}"/>
              </a:ext>
            </a:extLst>
          </p:cNvPr>
          <p:cNvSpPr>
            <a:spLocks noGrp="1"/>
          </p:cNvSpPr>
          <p:nvPr>
            <p:ph type="title"/>
          </p:nvPr>
        </p:nvSpPr>
        <p:spPr>
          <a:xfrm>
            <a:off x="1166649" y="721805"/>
            <a:ext cx="3874686" cy="2147520"/>
          </a:xfrm>
        </p:spPr>
        <p:txBody>
          <a:bodyPr>
            <a:normAutofit/>
          </a:bodyPr>
          <a:lstStyle/>
          <a:p>
            <a:r>
              <a:rPr lang="en-US" b="1" dirty="0">
                <a:solidFill>
                  <a:schemeClr val="bg1"/>
                </a:solidFill>
              </a:rPr>
              <a:t>Business Problem</a:t>
            </a:r>
          </a:p>
        </p:txBody>
      </p:sp>
      <p:sp>
        <p:nvSpPr>
          <p:cNvPr id="14" name="Rectangle 13">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81DE8B58-F373-409E-A253-4380A66091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1188720" y="73152"/>
            <a:chExt cx="1178966" cy="232963"/>
          </a:xfrm>
        </p:grpSpPr>
        <p:sp>
          <p:nvSpPr>
            <p:cNvPr id="17" name="Rectangle 64">
              <a:extLst>
                <a:ext uri="{FF2B5EF4-FFF2-40B4-BE49-F238E27FC236}">
                  <a16:creationId xmlns:a16="http://schemas.microsoft.com/office/drawing/2014/main" id="{F5ACE265-D22D-48CC-99DE-EB81AE9229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88541"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66">
              <a:extLst>
                <a:ext uri="{FF2B5EF4-FFF2-40B4-BE49-F238E27FC236}">
                  <a16:creationId xmlns:a16="http://schemas.microsoft.com/office/drawing/2014/main" id="{6FE80EEA-F4ED-4436-8861-0BEAAEFE76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88541"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4">
              <a:extLst>
                <a:ext uri="{FF2B5EF4-FFF2-40B4-BE49-F238E27FC236}">
                  <a16:creationId xmlns:a16="http://schemas.microsoft.com/office/drawing/2014/main" id="{C3642BC8-86E8-47D0-8846-3E4D49E4B4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3586"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6">
              <a:extLst>
                <a:ext uri="{FF2B5EF4-FFF2-40B4-BE49-F238E27FC236}">
                  <a16:creationId xmlns:a16="http://schemas.microsoft.com/office/drawing/2014/main" id="{82D35214-3634-4180-BF0E-45B614516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3586"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4">
              <a:extLst>
                <a:ext uri="{FF2B5EF4-FFF2-40B4-BE49-F238E27FC236}">
                  <a16:creationId xmlns:a16="http://schemas.microsoft.com/office/drawing/2014/main" id="{15BE89E6-3D1C-42B5-A950-E72889F8BB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38631"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6">
              <a:extLst>
                <a:ext uri="{FF2B5EF4-FFF2-40B4-BE49-F238E27FC236}">
                  <a16:creationId xmlns:a16="http://schemas.microsoft.com/office/drawing/2014/main" id="{473771CC-5097-4E08-9606-24B0BC9A0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38631"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4">
              <a:extLst>
                <a:ext uri="{FF2B5EF4-FFF2-40B4-BE49-F238E27FC236}">
                  <a16:creationId xmlns:a16="http://schemas.microsoft.com/office/drawing/2014/main" id="{BE872634-00DA-47BD-880D-5C05FFADC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3675"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6">
              <a:extLst>
                <a:ext uri="{FF2B5EF4-FFF2-40B4-BE49-F238E27FC236}">
                  <a16:creationId xmlns:a16="http://schemas.microsoft.com/office/drawing/2014/main" id="{4F151F5C-DE9B-460E-BC51-471F4A8A5A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3675"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4">
              <a:extLst>
                <a:ext uri="{FF2B5EF4-FFF2-40B4-BE49-F238E27FC236}">
                  <a16:creationId xmlns:a16="http://schemas.microsoft.com/office/drawing/2014/main" id="{34557B8A-4D2F-4D0D-B746-59EA85318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8720"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6">
              <a:extLst>
                <a:ext uri="{FF2B5EF4-FFF2-40B4-BE49-F238E27FC236}">
                  <a16:creationId xmlns:a16="http://schemas.microsoft.com/office/drawing/2014/main" id="{C764CD8E-E409-4E9B-8E87-746DDE36D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8720"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4">
              <a:extLst>
                <a:ext uri="{FF2B5EF4-FFF2-40B4-BE49-F238E27FC236}">
                  <a16:creationId xmlns:a16="http://schemas.microsoft.com/office/drawing/2014/main" id="{8E27A01D-2F01-4286-9453-3FBF6E84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13318"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6">
              <a:extLst>
                <a:ext uri="{FF2B5EF4-FFF2-40B4-BE49-F238E27FC236}">
                  <a16:creationId xmlns:a16="http://schemas.microsoft.com/office/drawing/2014/main" id="{460487A5-12EB-422E-9588-8FF06FAF73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13318"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7D522D20-C9F7-4B34-9066-4B43ADAAB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188363"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6">
              <a:extLst>
                <a:ext uri="{FF2B5EF4-FFF2-40B4-BE49-F238E27FC236}">
                  <a16:creationId xmlns:a16="http://schemas.microsoft.com/office/drawing/2014/main" id="{97B04F2C-295B-447A-8941-0AD4F55516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188363"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17D7FF91-B366-4534-B9B4-5710926EE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3408"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6">
              <a:extLst>
                <a:ext uri="{FF2B5EF4-FFF2-40B4-BE49-F238E27FC236}">
                  <a16:creationId xmlns:a16="http://schemas.microsoft.com/office/drawing/2014/main" id="{B5B8116C-ADD9-4826-9C37-270377E8F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3408"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22D01D96-8DB8-40BF-83AC-4CA49EC26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8452"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44B584CD-5E60-4B15-847C-B30D15DA1A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8452"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4">
              <a:extLst>
                <a:ext uri="{FF2B5EF4-FFF2-40B4-BE49-F238E27FC236}">
                  <a16:creationId xmlns:a16="http://schemas.microsoft.com/office/drawing/2014/main" id="{CF2BB7DC-B968-4F0B-9748-BF0E6E297C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13497"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6">
              <a:extLst>
                <a:ext uri="{FF2B5EF4-FFF2-40B4-BE49-F238E27FC236}">
                  <a16:creationId xmlns:a16="http://schemas.microsoft.com/office/drawing/2014/main" id="{CF12C159-3F09-4861-9450-ECD5DB310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13497"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Rectangle 37">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FE20030-5E55-0F48-B5F8-8EA0C9998181}"/>
              </a:ext>
            </a:extLst>
          </p:cNvPr>
          <p:cNvSpPr>
            <a:spLocks noGrp="1"/>
          </p:cNvSpPr>
          <p:nvPr>
            <p:ph idx="1"/>
          </p:nvPr>
        </p:nvSpPr>
        <p:spPr>
          <a:xfrm>
            <a:off x="1166649" y="2869325"/>
            <a:ext cx="4253250" cy="3186359"/>
          </a:xfrm>
        </p:spPr>
        <p:txBody>
          <a:bodyPr anchor="ctr">
            <a:normAutofit/>
          </a:bodyPr>
          <a:lstStyle/>
          <a:p>
            <a:pPr marL="0" indent="0">
              <a:buNone/>
            </a:pPr>
            <a:r>
              <a:rPr lang="en-US" sz="1800" dirty="0">
                <a:solidFill>
                  <a:schemeClr val="bg1"/>
                </a:solidFill>
              </a:rPr>
              <a:t>This report aims to figure out the best location to enter the coffee market in Jakarta, Indonesia. Using data science and machine learning capacities such as clustering, this project will answer the less coffee shop district around Jakarta, so that it will be less competitive to enter the coffee shop market.</a:t>
            </a:r>
            <a:endParaRPr lang="en-ID" sz="1800" dirty="0">
              <a:solidFill>
                <a:schemeClr val="bg1"/>
              </a:solidFill>
            </a:endParaRPr>
          </a:p>
          <a:p>
            <a:pPr marL="0" indent="0">
              <a:buNone/>
            </a:pPr>
            <a:endParaRPr lang="en-US" sz="1800" dirty="0">
              <a:solidFill>
                <a:schemeClr val="bg1"/>
              </a:solidFill>
            </a:endParaRPr>
          </a:p>
        </p:txBody>
      </p:sp>
    </p:spTree>
    <p:extLst>
      <p:ext uri="{BB962C8B-B14F-4D97-AF65-F5344CB8AC3E}">
        <p14:creationId xmlns:p14="http://schemas.microsoft.com/office/powerpoint/2010/main" val="3793197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C68A55F-7B32-44D8-AEE5-1AF4053265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E78A5B-6B43-054C-980A-1367222A0B78}"/>
              </a:ext>
            </a:extLst>
          </p:cNvPr>
          <p:cNvSpPr>
            <a:spLocks noGrp="1"/>
          </p:cNvSpPr>
          <p:nvPr>
            <p:ph type="title"/>
          </p:nvPr>
        </p:nvSpPr>
        <p:spPr>
          <a:xfrm>
            <a:off x="655320" y="429030"/>
            <a:ext cx="2834640" cy="5457589"/>
          </a:xfrm>
        </p:spPr>
        <p:txBody>
          <a:bodyPr anchor="ctr">
            <a:normAutofit/>
          </a:bodyPr>
          <a:lstStyle/>
          <a:p>
            <a:r>
              <a:rPr lang="en-US" sz="4000"/>
              <a:t>Data</a:t>
            </a:r>
          </a:p>
        </p:txBody>
      </p:sp>
      <p:sp>
        <p:nvSpPr>
          <p:cNvPr id="12" name="Rectangle 11">
            <a:extLst>
              <a:ext uri="{FF2B5EF4-FFF2-40B4-BE49-F238E27FC236}">
                <a16:creationId xmlns:a16="http://schemas.microsoft.com/office/drawing/2014/main" id="{CD1AAA2C-FBBE-42AA-B869-31D524B765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5320" y="6112341"/>
            <a:ext cx="10835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5F937BBF-9326-4230-AB1B-F1795E350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045208" y="4686084"/>
            <a:ext cx="54864" cy="2834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A43DFFE1-656C-40C1-A1FF-2F9B9FD88433}"/>
              </a:ext>
            </a:extLst>
          </p:cNvPr>
          <p:cNvGraphicFramePr>
            <a:graphicFrameLocks noGrp="1"/>
          </p:cNvGraphicFramePr>
          <p:nvPr>
            <p:ph idx="1"/>
            <p:extLst>
              <p:ext uri="{D42A27DB-BD31-4B8C-83A1-F6EECF244321}">
                <p14:modId xmlns:p14="http://schemas.microsoft.com/office/powerpoint/2010/main" val="634953574"/>
              </p:ext>
            </p:extLst>
          </p:nvPr>
        </p:nvGraphicFramePr>
        <p:xfrm>
          <a:off x="4041648" y="429030"/>
          <a:ext cx="7452360" cy="54597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02202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5C9352-431B-FF4F-872B-53E69366DC7D}"/>
              </a:ext>
            </a:extLst>
          </p:cNvPr>
          <p:cNvSpPr>
            <a:spLocks noGrp="1"/>
          </p:cNvSpPr>
          <p:nvPr>
            <p:ph type="title"/>
          </p:nvPr>
        </p:nvSpPr>
        <p:spPr>
          <a:xfrm>
            <a:off x="838200" y="365125"/>
            <a:ext cx="5558489" cy="1325563"/>
          </a:xfrm>
        </p:spPr>
        <p:txBody>
          <a:bodyPr>
            <a:normAutofit/>
          </a:bodyPr>
          <a:lstStyle/>
          <a:p>
            <a:r>
              <a:rPr lang="en-US" dirty="0"/>
              <a:t>Methodology</a:t>
            </a:r>
          </a:p>
        </p:txBody>
      </p:sp>
      <p:sp>
        <p:nvSpPr>
          <p:cNvPr id="11"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2DEC4896-4116-0A49-A362-5866F2479C67}"/>
              </a:ext>
            </a:extLst>
          </p:cNvPr>
          <p:cNvSpPr>
            <a:spLocks noGrp="1"/>
          </p:cNvSpPr>
          <p:nvPr>
            <p:ph idx="1"/>
          </p:nvPr>
        </p:nvSpPr>
        <p:spPr>
          <a:xfrm>
            <a:off x="838200" y="1825625"/>
            <a:ext cx="5558489" cy="4351338"/>
          </a:xfrm>
        </p:spPr>
        <p:txBody>
          <a:bodyPr>
            <a:noAutofit/>
          </a:bodyPr>
          <a:lstStyle/>
          <a:p>
            <a:pPr>
              <a:spcBef>
                <a:spcPts val="2500"/>
              </a:spcBef>
              <a:spcAft>
                <a:spcPts val="0"/>
              </a:spcAft>
            </a:pPr>
            <a:r>
              <a:rPr lang="en-US" sz="2000" b="1" dirty="0">
                <a:effectLst/>
                <a:latin typeface="Century Gothic" panose="020B0502020202020204" pitchFamily="34" charset="0"/>
                <a:ea typeface="MS Gothic" panose="020B0609070205080204" pitchFamily="49" charset="-128"/>
                <a:cs typeface="Times New Roman" panose="02020603050405020304" pitchFamily="18" charset="0"/>
              </a:rPr>
              <a:t>Clustering</a:t>
            </a:r>
            <a:endParaRPr lang="en-ID" sz="2000" b="1" dirty="0">
              <a:effectLst/>
              <a:latin typeface="Century Gothic" panose="020B0502020202020204" pitchFamily="34" charset="0"/>
              <a:ea typeface="MS Gothic" panose="020B0609070205080204" pitchFamily="49" charset="-128"/>
              <a:cs typeface="Times New Roman" panose="02020603050405020304" pitchFamily="18" charset="0"/>
            </a:endParaRPr>
          </a:p>
          <a:p>
            <a:pPr>
              <a:spcBef>
                <a:spcPts val="2500"/>
              </a:spcBef>
              <a:spcAft>
                <a:spcPts val="0"/>
              </a:spcAft>
            </a:pPr>
            <a:r>
              <a:rPr lang="en-US" sz="2000" b="1" dirty="0">
                <a:effectLst/>
                <a:latin typeface="Century Gothic" panose="020B0502020202020204" pitchFamily="34" charset="0"/>
                <a:ea typeface="MS Gothic" panose="020B0609070205080204" pitchFamily="49" charset="-128"/>
                <a:cs typeface="Times New Roman" panose="02020603050405020304" pitchFamily="18" charset="0"/>
              </a:rPr>
              <a:t>K-Means Clustering</a:t>
            </a:r>
            <a:endParaRPr lang="en-ID" sz="2000" b="1" dirty="0">
              <a:effectLst/>
              <a:latin typeface="Century Gothic" panose="020B0502020202020204" pitchFamily="34" charset="0"/>
              <a:ea typeface="MS Gothic" panose="020B0609070205080204" pitchFamily="49" charset="-128"/>
              <a:cs typeface="Times New Roman" panose="02020603050405020304" pitchFamily="18" charset="0"/>
            </a:endParaRPr>
          </a:p>
          <a:p>
            <a:pPr>
              <a:spcBef>
                <a:spcPts val="2500"/>
              </a:spcBef>
              <a:spcAft>
                <a:spcPts val="0"/>
              </a:spcAft>
            </a:pPr>
            <a:r>
              <a:rPr lang="en-US" sz="2000" b="1" dirty="0">
                <a:effectLst/>
                <a:latin typeface="Century Gothic" panose="020B0502020202020204" pitchFamily="34" charset="0"/>
                <a:ea typeface="MS Gothic" panose="020B0609070205080204" pitchFamily="49" charset="-128"/>
                <a:cs typeface="Times New Roman" panose="02020603050405020304" pitchFamily="18" charset="0"/>
              </a:rPr>
              <a:t>Analysis</a:t>
            </a:r>
            <a:endParaRPr lang="en-ID" sz="2000" b="1" dirty="0">
              <a:effectLst/>
              <a:latin typeface="Century Gothic" panose="020B0502020202020204" pitchFamily="34" charset="0"/>
              <a:ea typeface="MS Gothic" panose="020B0609070205080204" pitchFamily="49" charset="-128"/>
              <a:cs typeface="Times New Roman" panose="02020603050405020304" pitchFamily="18" charset="0"/>
            </a:endParaRPr>
          </a:p>
        </p:txBody>
      </p:sp>
      <p:sp>
        <p:nvSpPr>
          <p:cNvPr id="13"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19"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3"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4376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4" name="Rectangle 133">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5" name="Picture 10" descr="A picture containing text, map&#10;&#10;Description automatically generated">
            <a:extLst>
              <a:ext uri="{FF2B5EF4-FFF2-40B4-BE49-F238E27FC236}">
                <a16:creationId xmlns:a16="http://schemas.microsoft.com/office/drawing/2014/main" id="{F21F71B0-8C9D-AA48-A959-5A570DF80455}"/>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7652" r="35069" b="1440"/>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36" name="Rectangle 135">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7F5B0CCA-EDCA-7A45-8071-1BA2F2729A67}"/>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dirty="0"/>
              <a:t>Results</a:t>
            </a:r>
          </a:p>
        </p:txBody>
      </p:sp>
      <p:sp>
        <p:nvSpPr>
          <p:cNvPr id="138" name="Rectangle 137">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0" name="Rectangle 13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BE28D3DF-2B83-D64E-9128-871426069616}"/>
              </a:ext>
            </a:extLst>
          </p:cNvPr>
          <p:cNvSpPr/>
          <p:nvPr/>
        </p:nvSpPr>
        <p:spPr>
          <a:xfrm>
            <a:off x="371093" y="2718054"/>
            <a:ext cx="4717741" cy="3207258"/>
          </a:xfrm>
          <a:prstGeom prst="rect">
            <a:avLst/>
          </a:prstGeom>
        </p:spPr>
        <p:txBody>
          <a:bodyPr vert="horz" lIns="91440" tIns="45720" rIns="91440" bIns="45720" rtlCol="0" anchor="t">
            <a:noAutofit/>
          </a:bodyPr>
          <a:lstStyle/>
          <a:p>
            <a:pPr>
              <a:lnSpc>
                <a:spcPct val="90000"/>
              </a:lnSpc>
            </a:pPr>
            <a:r>
              <a:rPr lang="en-US" sz="2400" b="1" dirty="0">
                <a:solidFill>
                  <a:srgbClr val="FF0000"/>
                </a:solidFill>
              </a:rPr>
              <a:t>Cluster 0</a:t>
            </a:r>
            <a:r>
              <a:rPr lang="en-US" sz="2400" dirty="0"/>
              <a:t> is a cluster that contain some coffee shops. </a:t>
            </a:r>
          </a:p>
          <a:p>
            <a:pPr>
              <a:lnSpc>
                <a:spcPct val="90000"/>
              </a:lnSpc>
            </a:pPr>
            <a:r>
              <a:rPr lang="en-US" sz="2400" b="1" dirty="0">
                <a:solidFill>
                  <a:srgbClr val="00B050"/>
                </a:solidFill>
              </a:rPr>
              <a:t>Cluster 1</a:t>
            </a:r>
            <a:r>
              <a:rPr lang="en-US" sz="2400" dirty="0"/>
              <a:t> is a cluster that contain less coffee shops, where relatively located at uptown.</a:t>
            </a:r>
          </a:p>
          <a:p>
            <a:pPr>
              <a:lnSpc>
                <a:spcPct val="90000"/>
              </a:lnSpc>
            </a:pPr>
            <a:r>
              <a:rPr lang="en-US" sz="2400" b="1" dirty="0">
                <a:solidFill>
                  <a:srgbClr val="0070C0"/>
                </a:solidFill>
              </a:rPr>
              <a:t>Cluster 2</a:t>
            </a:r>
            <a:r>
              <a:rPr lang="en-US" sz="2400" dirty="0">
                <a:solidFill>
                  <a:srgbClr val="0070C0"/>
                </a:solidFill>
              </a:rPr>
              <a:t> </a:t>
            </a:r>
            <a:r>
              <a:rPr lang="en-US" sz="2400" dirty="0"/>
              <a:t>is a cluster with the highest coffeeshop density.</a:t>
            </a:r>
            <a:endParaRPr lang="en-US" sz="2400" dirty="0">
              <a:solidFill>
                <a:srgbClr val="0070C0"/>
              </a:solidFill>
            </a:endParaRPr>
          </a:p>
        </p:txBody>
      </p:sp>
    </p:spTree>
    <p:extLst>
      <p:ext uri="{BB962C8B-B14F-4D97-AF65-F5344CB8AC3E}">
        <p14:creationId xmlns:p14="http://schemas.microsoft.com/office/powerpoint/2010/main" val="890583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8E9CA-51B9-5044-9280-F5472B291F5A}"/>
              </a:ext>
            </a:extLst>
          </p:cNvPr>
          <p:cNvSpPr>
            <a:spLocks noGrp="1"/>
          </p:cNvSpPr>
          <p:nvPr>
            <p:ph type="title"/>
          </p:nvPr>
        </p:nvSpPr>
        <p:spPr>
          <a:xfrm>
            <a:off x="4965430" y="629268"/>
            <a:ext cx="6586491" cy="128616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ja-JP" b="1" i="0" u="none" strike="noStrike" cap="none" normalizeH="0" baseline="0">
                <a:ln>
                  <a:noFill/>
                </a:ln>
                <a:effectLst/>
                <a:latin typeface="Century Gothic" panose="020B0502020202020204" pitchFamily="34" charset="0"/>
                <a:ea typeface="MS Gothic" panose="020B0609070205080204" pitchFamily="49" charset="-128"/>
                <a:cs typeface="Times New Roman" panose="02020603050405020304" pitchFamily="18" charset="0"/>
              </a:rPr>
              <a:t>CONCLUSION</a:t>
            </a:r>
          </a:p>
          <a:p>
            <a:pPr marL="0" marR="0" lvl="0" indent="0" defTabSz="914400" rtl="0" eaLnBrk="0" fontAlgn="base" latinLnBrk="0" hangingPunct="0">
              <a:spcBef>
                <a:spcPct val="0"/>
              </a:spcBef>
              <a:spcAft>
                <a:spcPct val="0"/>
              </a:spcAft>
              <a:buClrTx/>
              <a:buSzTx/>
              <a:buFontTx/>
              <a:buNone/>
              <a:tabLst/>
            </a:pPr>
            <a:endParaRPr kumimoji="0" lang="en-US" altLang="ja-JP" b="0" i="0" u="none" strike="noStrike" cap="none" normalizeH="0" baseline="0">
              <a:ln>
                <a:noFill/>
              </a:ln>
              <a:effectLst/>
              <a:latin typeface="Arial" panose="020B0604020202020204" pitchFamily="34" charset="0"/>
            </a:endParaRPr>
          </a:p>
        </p:txBody>
      </p:sp>
      <p:sp>
        <p:nvSpPr>
          <p:cNvPr id="3" name="Content Placeholder 2">
            <a:extLst>
              <a:ext uri="{FF2B5EF4-FFF2-40B4-BE49-F238E27FC236}">
                <a16:creationId xmlns:a16="http://schemas.microsoft.com/office/drawing/2014/main" id="{2E7D58C3-BD43-D04F-9B31-243F20FD84FB}"/>
              </a:ext>
            </a:extLst>
          </p:cNvPr>
          <p:cNvSpPr>
            <a:spLocks noGrp="1"/>
          </p:cNvSpPr>
          <p:nvPr>
            <p:ph idx="1"/>
          </p:nvPr>
        </p:nvSpPr>
        <p:spPr>
          <a:xfrm>
            <a:off x="4965431" y="2438400"/>
            <a:ext cx="6586489" cy="3785419"/>
          </a:xfrm>
        </p:spPr>
        <p:txBody>
          <a:bodyPr>
            <a:normAutofit/>
          </a:bodyPr>
          <a:lstStyle/>
          <a:p>
            <a:pPr marL="0" marR="0" lvl="0" indent="0" defTabSz="914400" rtl="0" eaLnBrk="0" fontAlgn="base" latinLnBrk="0" hangingPunct="0">
              <a:spcBef>
                <a:spcPct val="0"/>
              </a:spcBef>
              <a:spcAft>
                <a:spcPts val="600"/>
              </a:spcAft>
              <a:buClrTx/>
              <a:buSzTx/>
              <a:buFontTx/>
              <a:buNone/>
              <a:tabLst/>
            </a:pPr>
            <a:r>
              <a:rPr kumimoji="0" lang="en-US" altLang="ja-JP" sz="2000" b="1" i="0" u="none" strike="noStrike" cap="none" normalizeH="0" baseline="0">
                <a:ln>
                  <a:noFill/>
                </a:ln>
                <a:effectLst/>
                <a:latin typeface="Century Gothic" panose="020B0502020202020204" pitchFamily="34" charset="0"/>
                <a:ea typeface="MS Gothic" panose="020B0609070205080204" pitchFamily="49" charset="-128"/>
                <a:cs typeface="Times New Roman" panose="02020603050405020304" pitchFamily="18" charset="0"/>
              </a:rPr>
              <a:t>Uptown Coffeeshop</a:t>
            </a:r>
          </a:p>
          <a:p>
            <a:pPr marL="0" marR="0" lvl="0" indent="0" defTabSz="914400" rtl="0" eaLnBrk="0" fontAlgn="base" latinLnBrk="0" hangingPunct="0">
              <a:spcBef>
                <a:spcPct val="0"/>
              </a:spcBef>
              <a:spcAft>
                <a:spcPts val="600"/>
              </a:spcAft>
              <a:buClrTx/>
              <a:buSzTx/>
              <a:buFontTx/>
              <a:buNone/>
              <a:tabLst/>
            </a:pPr>
            <a:r>
              <a:rPr kumimoji="0" lang="en-US" altLang="ja-JP" sz="2000" b="0" i="0" u="none" strike="noStrike" cap="none" normalizeH="0" baseline="0">
                <a:ln>
                  <a:noFill/>
                </a:ln>
                <a:effectLst/>
                <a:latin typeface="Microsoft Sans Serif" panose="020B0604020202020204" pitchFamily="34" charset="0"/>
                <a:ea typeface="Microsoft Sans Serif" panose="020B0604020202020204" pitchFamily="34" charset="0"/>
                <a:cs typeface="Times New Roman" panose="02020603050405020304" pitchFamily="18" charset="0"/>
              </a:rPr>
              <a:t>To conclude, after applying coffeeshop clustering, then the data has shown that the least coffeeshop density is located around outer ring of Jakarta, where mostly a residential place. Therefore, building a coffeeshop around it will be an advantage because it will be less competitive. Along with it, the coffee shop will be interesting if they can focus on residential market, and they can boost their promo at night or on the weekend.</a:t>
            </a:r>
            <a:endParaRPr kumimoji="0" lang="en-US" altLang="ja-JP" sz="2000" b="0" i="0" u="none" strike="noStrike" cap="none" normalizeH="0" baseline="0">
              <a:ln>
                <a:noFill/>
              </a:ln>
              <a:effectLst/>
              <a:latin typeface="Arial" panose="020B0604020202020204" pitchFamily="34" charset="0"/>
            </a:endParaRPr>
          </a:p>
        </p:txBody>
      </p:sp>
      <p:pic>
        <p:nvPicPr>
          <p:cNvPr id="2049" name="Picture 1" descr="A train traveling past a tall building in a city&#10;&#10;Description automatically generated">
            <a:extLst>
              <a:ext uri="{FF2B5EF4-FFF2-40B4-BE49-F238E27FC236}">
                <a16:creationId xmlns:a16="http://schemas.microsoft.com/office/drawing/2014/main" id="{AFCF79E6-9A0A-CF43-A626-D71F3F274E4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555" r="36085" b="-1"/>
          <a:stretch/>
        </p:blipFill>
        <p:spPr bwMode="auto">
          <a:xfrm>
            <a:off x="20" y="10"/>
            <a:ext cx="4635571" cy="6857990"/>
          </a:xfrm>
          <a:prstGeom prst="rect">
            <a:avLst/>
          </a:prstGeom>
          <a:noFill/>
          <a:effectLst/>
          <a:extLst>
            <a:ext uri="{909E8E84-426E-40DD-AFC4-6F175D3DCCD1}">
              <a14:hiddenFill xmlns:a14="http://schemas.microsoft.com/office/drawing/2010/main">
                <a:solidFill>
                  <a:srgbClr val="FFFFFF"/>
                </a:solidFill>
              </a14:hiddenFill>
            </a:ext>
          </a:extLst>
        </p:spPr>
      </p:pic>
      <p:cxnSp>
        <p:nvCxnSpPr>
          <p:cNvPr id="70" name="Straight Connector 6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DD6C4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9301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otalTime>1</TotalTime>
  <Words>361</Words>
  <Application>Microsoft Macintosh PowerPoint</Application>
  <PresentationFormat>Widescreen</PresentationFormat>
  <Paragraphs>21</Paragraphs>
  <Slides>7</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7</vt:i4>
      </vt:variant>
    </vt:vector>
  </HeadingPairs>
  <TitlesOfParts>
    <vt:vector size="14" baseType="lpstr">
      <vt:lpstr>Arial</vt:lpstr>
      <vt:lpstr>Calibri</vt:lpstr>
      <vt:lpstr>Calibri Light</vt:lpstr>
      <vt:lpstr>Century Gothic</vt:lpstr>
      <vt:lpstr>Microsoft Sans Serif</vt:lpstr>
      <vt:lpstr>Office Theme</vt:lpstr>
      <vt:lpstr>1_Office Theme</vt:lpstr>
      <vt:lpstr>IBM CAPSTONE PROJECT – DS  Entering the coffee shop market in Jakarta, Indonesia </vt:lpstr>
      <vt:lpstr>Background</vt:lpstr>
      <vt:lpstr>Business Problem</vt:lpstr>
      <vt:lpstr>Data</vt:lpstr>
      <vt:lpstr>Methodology</vt:lpstr>
      <vt:lpstr>Results</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CAPSTONE PROJECT – DS  Entering the coffee shop market in Jakarta, Indonesia </dc:title>
  <dc:creator>kurnia.yazid</dc:creator>
  <cp:lastModifiedBy>kurnia.yazid</cp:lastModifiedBy>
  <cp:revision>1</cp:revision>
  <dcterms:created xsi:type="dcterms:W3CDTF">2020-03-14T17:09:12Z</dcterms:created>
  <dcterms:modified xsi:type="dcterms:W3CDTF">2020-03-14T17:10:23Z</dcterms:modified>
</cp:coreProperties>
</file>